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1" r:id="rId2"/>
    <p:sldId id="342" r:id="rId3"/>
    <p:sldId id="324" r:id="rId4"/>
    <p:sldId id="315" r:id="rId5"/>
    <p:sldId id="335" r:id="rId6"/>
    <p:sldId id="336" r:id="rId7"/>
    <p:sldId id="337" r:id="rId8"/>
    <p:sldId id="260" r:id="rId9"/>
    <p:sldId id="338" r:id="rId10"/>
    <p:sldId id="339" r:id="rId11"/>
    <p:sldId id="340" r:id="rId12"/>
    <p:sldId id="341" r:id="rId13"/>
    <p:sldId id="285" r:id="rId14"/>
    <p:sldId id="32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D8D7-FB79-4C83-8F20-D28C6A31DAB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B9E21-1EE0-420B-8EA7-4630A2FE1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676BA-0089-0FA8-4A81-46E86ACE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9A3A77-D8C4-32C5-179D-5A342CBA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86E51-0AC9-631B-7AFD-B954BCFE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5CCA1C-9604-8778-34C0-B1366A9E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6ED3D-ADE0-924E-C2D6-678BFFCA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688B1-8AB0-3F5D-28FF-B6EA0977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551556-51F4-9523-DCA9-8EED1FAF3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972DD-EE81-E1F9-516C-1055276D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05C15-A23B-3996-4089-B8419C8A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E7ED64-9EEA-5F9F-A768-217AE6D2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58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F8CBCD-99B3-96A3-EBE8-09DEC22AF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4324D-4F24-92C3-FCC1-568D89DE8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CC237C-E610-60CD-3F90-B6356058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A3920-2774-02C2-CE07-A87881B0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0CAE9-F724-632C-83B7-BB27883F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0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E8731-5828-CAE2-ADD3-D3D40633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602CD-A838-A43F-40DB-D0CC2B84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55BA5-4C02-7F60-B3A3-C16FB2D5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FEB74-3588-901B-B684-36D7EBA0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052ED-975A-2446-52DE-425BF30F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51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4DAAD-AFC7-0782-71D2-38B97399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AEF851-5A4B-87C5-A363-54379387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9AF72-1A82-840D-0EA7-56F10BA0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38E25-9DF8-8DD6-72E9-C92A84B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A6300-85AD-FE2D-36F0-D832327F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2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E8431-42C7-3BDC-B743-ACC7C43F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C4D72-EC66-A93F-EB6D-CD2D65F28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709AE8-9CC4-7167-87B3-3663A1BC1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E1490-9095-3BD4-3E72-4010C7B4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ED1A4-CE34-E78D-DD23-D811FA6D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52168-8B73-19B9-C897-6FA4621C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7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9D25-6B47-1DAA-4C7C-2317401E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00C67-1477-6587-0064-0C94C1B1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010DEB-1279-78A0-35FB-5B189CAA6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292B0-9F10-5BF2-4174-138DFAC73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986EE8-7721-5680-07AD-8636BC77A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FEE77F-61B3-255C-10DC-61617D1B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97BC8A-2508-0FDD-DF75-B66AD4AD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14F948-F4F4-80EB-7F0B-CFF7AD5E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7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2F04A-73D8-70DA-DBD6-1D0B91D5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2699B1-9A13-B8B6-9ABF-9D9B473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0116E6-D735-A24F-8847-0937F64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BEAB45-5F2F-B7B9-4764-7FD6B0EF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8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26CC7F-E202-F42F-751A-706B522D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B96D6A-46FA-7DA4-19D6-4A7AB3F9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5CCFC-20DE-2895-91CB-AD7023B7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14239-FAEF-9609-B4E2-261829C0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B7AF4-9280-7495-C00F-532E7F74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F9309A-EC13-7742-87D9-4325DE48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76FFB0-964F-96D2-92FF-8B1E3701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A2245-CE36-5EB4-6BDB-96E8AA27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46F63-344E-5DFE-D68F-C914298B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5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48DBE-C7B6-72D8-F1DB-0932C0FE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FD7AE6-3E44-423C-303F-ECDBC2AFF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88A2F-C36A-B68B-5273-42C3E3E5D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53A31-B972-B7F5-291E-2CAE451F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31438-C2B7-9A42-8D12-E659E9AE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5FBF0-AE77-DDAF-7714-F7B959CA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37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069A05-C61C-8974-DA20-4FB78B02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DAB17-FF40-1823-965F-8E8E26249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4C8C2-33F4-185C-8789-D9DEC77FF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48DA2-260C-407E-9032-F6FA230D5A8D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F7EF9-9AD0-D525-FFC2-38EDEB3BF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DE9D1-7162-15B6-C08F-94BBCAD56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" y="1"/>
            <a:ext cx="12094942" cy="685783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6997" y="3152550"/>
            <a:ext cx="91580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9"/>
              </a:lnSpc>
            </a:pPr>
            <a:r>
              <a:rPr kumimoji="1" lang="zh-CN" altLang="en-US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基于</a:t>
            </a:r>
            <a:r>
              <a:rPr kumimoji="1" lang="en-US" altLang="zh-CN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的猫狗分类项目</a:t>
            </a:r>
            <a:endParaRPr kumimoji="1" lang="en-US" altLang="zh-CN" sz="4233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E9C1CF-23DF-0F3A-E611-53936AD4EA4D}"/>
              </a:ext>
            </a:extLst>
          </p:cNvPr>
          <p:cNvSpPr txBox="1"/>
          <p:nvPr/>
        </p:nvSpPr>
        <p:spPr>
          <a:xfrm>
            <a:off x="7944590" y="5272644"/>
            <a:ext cx="166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朱明哲</a:t>
            </a:r>
            <a:endParaRPr kumimoji="1" lang="en-US" altLang="zh-CN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2024/12/5</a:t>
            </a:r>
            <a:endParaRPr kumimoji="1" lang="zh-CN" altLang="en-US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C3C7-66CC-A6BB-C6CA-F884D882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0EF29F7-CC8A-0CBC-F974-130460CE90ED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3.DNN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205855ED-34AE-0EA2-94FC-BB9977762141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B7614-A221-DDE7-C16E-CF41176CB3AE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AC780-9B9F-C5F7-086C-2DA136EEF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8" t="13258" r="38888" b="13256"/>
          <a:stretch/>
        </p:blipFill>
        <p:spPr>
          <a:xfrm>
            <a:off x="4588577" y="749342"/>
            <a:ext cx="6151020" cy="54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5838-725F-91C8-DA2E-23CB5344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1C5AF21-3FC0-2435-285D-8709F7E31369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4.Bilinear DNN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BBB3DD8F-99E4-283B-5B64-D627EA162956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A51E6C-1EC0-1589-8210-E53B8A3C2946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597D00-709E-FFE6-2EBD-4BB31C091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5996" r="29045" b="30738"/>
          <a:stretch/>
        </p:blipFill>
        <p:spPr>
          <a:xfrm>
            <a:off x="828481" y="3146702"/>
            <a:ext cx="8517515" cy="2020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976B30-D946-75C8-89FC-E53F2777A61D}"/>
              </a:ext>
            </a:extLst>
          </p:cNvPr>
          <p:cNvSpPr txBox="1"/>
          <p:nvPr/>
        </p:nvSpPr>
        <p:spPr>
          <a:xfrm>
            <a:off x="801629" y="2148156"/>
            <a:ext cx="598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在之前</a:t>
            </a:r>
            <a:r>
              <a:rPr lang="en-US" altLang="zh-CN" dirty="0"/>
              <a:t>DNN</a:t>
            </a:r>
            <a:r>
              <a:rPr lang="zh-CN" altLang="en-US" dirty="0"/>
              <a:t>的基础上加入了</a:t>
            </a:r>
            <a:r>
              <a:rPr lang="en-US" altLang="zh-CN" dirty="0"/>
              <a:t>sign-</a:t>
            </a:r>
            <a:r>
              <a:rPr lang="en-US" altLang="zh-CN" dirty="0" err="1"/>
              <a:t>squart</a:t>
            </a:r>
            <a:r>
              <a:rPr lang="zh-CN" altLang="en-US" dirty="0"/>
              <a:t>和 </a:t>
            </a:r>
            <a:r>
              <a:rPr lang="en-US" altLang="zh-CN" dirty="0"/>
              <a:t>l2 normalization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03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EE657D-66CB-E2A4-D127-84809E08F97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实验结果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FC956D2-80CA-E1C1-1177-F7B44580A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2986"/>
              </p:ext>
            </p:extLst>
          </p:nvPr>
        </p:nvGraphicFramePr>
        <p:xfrm>
          <a:off x="368135" y="952018"/>
          <a:ext cx="11542777" cy="5235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945">
                  <a:extLst>
                    <a:ext uri="{9D8B030D-6E8A-4147-A177-3AD203B41FA5}">
                      <a16:colId xmlns:a16="http://schemas.microsoft.com/office/drawing/2014/main" val="4176358237"/>
                    </a:ext>
                  </a:extLst>
                </a:gridCol>
                <a:gridCol w="1108950">
                  <a:extLst>
                    <a:ext uri="{9D8B030D-6E8A-4147-A177-3AD203B41FA5}">
                      <a16:colId xmlns:a16="http://schemas.microsoft.com/office/drawing/2014/main" val="2894817177"/>
                    </a:ext>
                  </a:extLst>
                </a:gridCol>
                <a:gridCol w="832061">
                  <a:extLst>
                    <a:ext uri="{9D8B030D-6E8A-4147-A177-3AD203B41FA5}">
                      <a16:colId xmlns:a16="http://schemas.microsoft.com/office/drawing/2014/main" val="2527626371"/>
                    </a:ext>
                  </a:extLst>
                </a:gridCol>
                <a:gridCol w="1089863">
                  <a:extLst>
                    <a:ext uri="{9D8B030D-6E8A-4147-A177-3AD203B41FA5}">
                      <a16:colId xmlns:a16="http://schemas.microsoft.com/office/drawing/2014/main" val="4018442173"/>
                    </a:ext>
                  </a:extLst>
                </a:gridCol>
                <a:gridCol w="732338">
                  <a:extLst>
                    <a:ext uri="{9D8B030D-6E8A-4147-A177-3AD203B41FA5}">
                      <a16:colId xmlns:a16="http://schemas.microsoft.com/office/drawing/2014/main" val="1578202310"/>
                    </a:ext>
                  </a:extLst>
                </a:gridCol>
                <a:gridCol w="1312249">
                  <a:extLst>
                    <a:ext uri="{9D8B030D-6E8A-4147-A177-3AD203B41FA5}">
                      <a16:colId xmlns:a16="http://schemas.microsoft.com/office/drawing/2014/main" val="3635971731"/>
                    </a:ext>
                  </a:extLst>
                </a:gridCol>
                <a:gridCol w="1241491">
                  <a:extLst>
                    <a:ext uri="{9D8B030D-6E8A-4147-A177-3AD203B41FA5}">
                      <a16:colId xmlns:a16="http://schemas.microsoft.com/office/drawing/2014/main" val="2042449914"/>
                    </a:ext>
                  </a:extLst>
                </a:gridCol>
                <a:gridCol w="1202896">
                  <a:extLst>
                    <a:ext uri="{9D8B030D-6E8A-4147-A177-3AD203B41FA5}">
                      <a16:colId xmlns:a16="http://schemas.microsoft.com/office/drawing/2014/main" val="1967643314"/>
                    </a:ext>
                  </a:extLst>
                </a:gridCol>
                <a:gridCol w="1157868">
                  <a:extLst>
                    <a:ext uri="{9D8B030D-6E8A-4147-A177-3AD203B41FA5}">
                      <a16:colId xmlns:a16="http://schemas.microsoft.com/office/drawing/2014/main" val="1426391991"/>
                    </a:ext>
                  </a:extLst>
                </a:gridCol>
                <a:gridCol w="1073604">
                  <a:extLst>
                    <a:ext uri="{9D8B030D-6E8A-4147-A177-3AD203B41FA5}">
                      <a16:colId xmlns:a16="http://schemas.microsoft.com/office/drawing/2014/main" val="3729728177"/>
                    </a:ext>
                  </a:extLst>
                </a:gridCol>
                <a:gridCol w="1158512">
                  <a:extLst>
                    <a:ext uri="{9D8B030D-6E8A-4147-A177-3AD203B41FA5}">
                      <a16:colId xmlns:a16="http://schemas.microsoft.com/office/drawing/2014/main" val="2949134377"/>
                    </a:ext>
                  </a:extLst>
                </a:gridCol>
              </a:tblGrid>
              <a:tr h="621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数据增广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optimizer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 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 acc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 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 acc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2708"/>
                  </a:ext>
                </a:extLst>
              </a:tr>
              <a:tr h="4007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0.4395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0.5733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261s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127535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1.3920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0.7310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285s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91609"/>
                  </a:ext>
                </a:extLst>
              </a:tr>
              <a:tr h="61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0.7539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0.7480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379s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5020538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BIlinear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0.7690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8722671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0.3201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0.8628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0.6389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353s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342872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0.2207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0.9125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538s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1495301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0.9860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1.0584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0.7150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765s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475388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BIlinear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19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36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6675FF-9BA0-C18A-7A91-3FF5A0A4968B}"/>
              </a:ext>
            </a:extLst>
          </p:cNvPr>
          <p:cNvSpPr/>
          <p:nvPr/>
        </p:nvSpPr>
        <p:spPr>
          <a:xfrm>
            <a:off x="200739" y="826850"/>
            <a:ext cx="2464126" cy="1264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LXGW WenKai" pitchFamily="2" charset="-120"/>
              <a:ea typeface="LXGW WenKai" pitchFamily="2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F5F16-456B-6CA3-3A6E-AAB69847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9" t="18702" r="46411" b="30476"/>
          <a:stretch/>
        </p:blipFill>
        <p:spPr>
          <a:xfrm>
            <a:off x="397824" y="1086780"/>
            <a:ext cx="4168239" cy="5353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B473E6-5E49-EB9B-0FA1-6CD44D5D8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8831" r="2254" b="4415"/>
          <a:stretch/>
        </p:blipFill>
        <p:spPr>
          <a:xfrm>
            <a:off x="5076703" y="1086780"/>
            <a:ext cx="6246420" cy="37056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D58FAD-1E76-B320-CBF1-0E8AB4E6F37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未来的研究方向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8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" y="1"/>
            <a:ext cx="12094942" cy="685783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42508" y="3229279"/>
            <a:ext cx="7261466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26"/>
              </a:lnSpc>
            </a:pPr>
            <a:r>
              <a:rPr kumimoji="1" lang="en-US" altLang="zh-CN" sz="5291" dirty="0">
                <a:solidFill>
                  <a:srgbClr val="A51E36"/>
                </a:solidFill>
                <a:latin typeface="Geometria" panose="020B0503020204020204" charset="0"/>
                <a:ea typeface="+mj-ea"/>
                <a:cs typeface="Gotham Bold" charset="0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2D362-DEAC-8D01-EC1B-A93B456C0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23FA95C-0A36-617E-7FAB-3B7CC4A42B4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的优势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98F73-23D1-32BD-99EA-9CE23197DEB7}"/>
              </a:ext>
            </a:extLst>
          </p:cNvPr>
          <p:cNvSpPr txBox="1"/>
          <p:nvPr/>
        </p:nvSpPr>
        <p:spPr>
          <a:xfrm>
            <a:off x="706582" y="1050966"/>
            <a:ext cx="878774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通过外积在特征层面上捕捉特征对之间的交互，这使得模型能够更有效地学习局部特征之间的相关性。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具有灵活性，可以按照自身情况选择参数共享策略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能够捕捉局部的高阶特征，适合图像分类任务</a:t>
            </a:r>
          </a:p>
        </p:txBody>
      </p:sp>
    </p:spTree>
    <p:extLst>
      <p:ext uri="{BB962C8B-B14F-4D97-AF65-F5344CB8AC3E}">
        <p14:creationId xmlns:p14="http://schemas.microsoft.com/office/powerpoint/2010/main" val="403868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3F1DA5-2FED-9E6E-D1E4-E41B3D8E8372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Bilinear CNN Models for Fine-grained Visual Recognition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38107-87FB-76B2-1817-48F6A51F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t="25108" r="15566" b="29178"/>
          <a:stretch/>
        </p:blipFill>
        <p:spPr>
          <a:xfrm>
            <a:off x="863047" y="1536659"/>
            <a:ext cx="5810885" cy="2870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3C0354-A944-9672-B551-31D3EA3FC741}"/>
              </a:ext>
            </a:extLst>
          </p:cNvPr>
          <p:cNvSpPr txBox="1"/>
          <p:nvPr/>
        </p:nvSpPr>
        <p:spPr>
          <a:xfrm>
            <a:off x="7849590" y="5955475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Lin, T.-Y., </a:t>
            </a:r>
            <a:r>
              <a:rPr lang="en-US" altLang="zh-CN" sz="1200" dirty="0" err="1"/>
              <a:t>RoyChowdhury</a:t>
            </a:r>
            <a:r>
              <a:rPr lang="en-US" altLang="zh-CN" sz="1200" dirty="0"/>
              <a:t>, A., &amp; Maji, S. (2017). Bilinear CNNs for Fine-grained Visual Recognition. Retrieved from https://arxiv.org/abs/1504.07889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575A7A-07E5-DB60-756C-39651DA8B90E}"/>
              </a:ext>
            </a:extLst>
          </p:cNvPr>
          <p:cNvSpPr txBox="1"/>
          <p:nvPr/>
        </p:nvSpPr>
        <p:spPr>
          <a:xfrm>
            <a:off x="734865" y="4650402"/>
            <a:ext cx="606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年被提出用来做细粒度图像分类，它主要于特征融合，具有高度冗余信息</a:t>
            </a:r>
            <a:r>
              <a:rPr lang="zh-CN" altLang="en-US" b="0" i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，后续论文证明可以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在不显著损失准确性的情况下将尺寸减少一个数量级。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67F8-DC98-3C56-9136-1E1EF1DC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A8F1DD-F0E8-A1C5-B4EE-DC2B48DC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6407" r="23846" b="42078"/>
          <a:stretch/>
        </p:blipFill>
        <p:spPr>
          <a:xfrm>
            <a:off x="1141856" y="1230482"/>
            <a:ext cx="7093681" cy="2566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A6712A-AB40-AEA2-5A97-35BD36CB7B0D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A93999-D8DE-D373-5558-E6CC442B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27446" r="16107" b="52728"/>
          <a:stretch/>
        </p:blipFill>
        <p:spPr>
          <a:xfrm>
            <a:off x="1141856" y="4156363"/>
            <a:ext cx="7635834" cy="1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59066-999E-3905-1A47-F492E62B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597ED2-56CF-0C31-5BD1-95F5488D772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285CBC-F616-0510-275D-3765CD8BEA92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Compact Bilinear Pooling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99D807-10C7-AA60-4008-D89F5102B16D}"/>
              </a:ext>
            </a:extLst>
          </p:cNvPr>
          <p:cNvSpPr txBox="1"/>
          <p:nvPr/>
        </p:nvSpPr>
        <p:spPr>
          <a:xfrm>
            <a:off x="7849590" y="5955475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Gao, Y., </a:t>
            </a:r>
            <a:r>
              <a:rPr lang="en-US" altLang="zh-CN" sz="1200" dirty="0" err="1"/>
              <a:t>Beijbom</a:t>
            </a:r>
            <a:r>
              <a:rPr lang="en-US" altLang="zh-CN" sz="1200" dirty="0"/>
              <a:t>, O., Zhang, N., &amp; Darrell, T. (2016). Compact Bilinear Pooling. arXiv:1511.06062v2. Retrieved from https://arxiv.org/abs/1511.06062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7A1DC4-0696-A4EA-5069-1F72619E6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37229" r="16324" b="33766"/>
          <a:stretch/>
        </p:blipFill>
        <p:spPr>
          <a:xfrm>
            <a:off x="932213" y="1626920"/>
            <a:ext cx="4940134" cy="26144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3A1243-7C2E-FEE2-FEAA-D42FD38B3601}"/>
              </a:ext>
            </a:extLst>
          </p:cNvPr>
          <p:cNvSpPr txBox="1"/>
          <p:nvPr/>
        </p:nvSpPr>
        <p:spPr>
          <a:xfrm>
            <a:off x="994557" y="4352306"/>
            <a:ext cx="594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的特征维度非常高，不利于后续的分析。因此这篇文章提出了两种紧凑的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表示方法，保持与完整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表示相同的区分能力，但维度仅为几千。</a:t>
            </a:r>
          </a:p>
        </p:txBody>
      </p:sp>
    </p:spTree>
    <p:extLst>
      <p:ext uri="{BB962C8B-B14F-4D97-AF65-F5344CB8AC3E}">
        <p14:creationId xmlns:p14="http://schemas.microsoft.com/office/powerpoint/2010/main" val="18909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0220-43EE-89D4-DF95-B287E1B78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87F679-1C24-DF16-B43D-0CCFC9913CAA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7014CA-27A8-2B36-3A02-545907C42158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Low-rank Bilinear Pooling for Fine-Grained Classification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D63BFD-D594-B225-E5FE-204D2D65D26F}"/>
              </a:ext>
            </a:extLst>
          </p:cNvPr>
          <p:cNvSpPr txBox="1"/>
          <p:nvPr/>
        </p:nvSpPr>
        <p:spPr>
          <a:xfrm>
            <a:off x="7920842" y="563484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Kong, S., &amp; Fowlkes, C. (2016). Low-rank Bilinear Pooling for Fine-Grained Classification. arXiv:1611.05109v2. Retrieved from https://arxiv.org/abs/1611.05109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DD8C03-4662-1B70-69F5-8E08D95D6560}"/>
              </a:ext>
            </a:extLst>
          </p:cNvPr>
          <p:cNvSpPr txBox="1"/>
          <p:nvPr/>
        </p:nvSpPr>
        <p:spPr>
          <a:xfrm>
            <a:off x="760020" y="3673619"/>
            <a:ext cx="672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通过低秩矩阵近似的方法降低计算量。并且在几个公共数据集上的广泛实验，展示了模型在细粒度分类任务上达到了最先进的性能，并且模型大小是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Compact 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的十分之一，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模型的千分之一。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EBEA0C-02B0-5430-F8C9-3EB1E58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33247" r="13456" b="44069"/>
          <a:stretch/>
        </p:blipFill>
        <p:spPr>
          <a:xfrm>
            <a:off x="760020" y="1498085"/>
            <a:ext cx="8443356" cy="15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E292-0517-C609-172C-9F0B43AA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A7B2CF4-900F-3CCE-A6E4-615FBB57C47D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983498-9F35-D6DA-08D8-2C5F57BFFEE2}"/>
              </a:ext>
            </a:extLst>
          </p:cNvPr>
          <p:cNvSpPr txBox="1"/>
          <p:nvPr/>
        </p:nvSpPr>
        <p:spPr>
          <a:xfrm>
            <a:off x="434332" y="1179291"/>
            <a:ext cx="776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Grassmann Pooling as Compact Homogeneous Bilinear Pooling for Fine-Grained Visual Classification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29EC5-0757-E4A9-EBFB-75F5FD4A5ECC}"/>
              </a:ext>
            </a:extLst>
          </p:cNvPr>
          <p:cNvSpPr txBox="1"/>
          <p:nvPr/>
        </p:nvSpPr>
        <p:spPr>
          <a:xfrm>
            <a:off x="7944592" y="1371906"/>
            <a:ext cx="420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Wei, X., Zhang, Y., Gong, Y., Zhang, J., &amp; Zheng, N. (2018). Grassmann Pooling as Compact Homogeneous Bilinear Pooling for Fine-Grained Visual Classification. In Proceedings of the European Conference on Computer Vision (ECCV) (pp. 355-370). Springer, Cham. https://doi.org/10.1007/978-3-030-01219-9_22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DFC34E-3F7B-31AF-0869-E93BAAE6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57041" r="37584" b="29536"/>
          <a:stretch/>
        </p:blipFill>
        <p:spPr>
          <a:xfrm>
            <a:off x="623455" y="2040251"/>
            <a:ext cx="6814369" cy="964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3B367C-8BF9-A058-5A72-36050A71FB58}"/>
              </a:ext>
            </a:extLst>
          </p:cNvPr>
          <p:cNvSpPr txBox="1"/>
          <p:nvPr/>
        </p:nvSpPr>
        <p:spPr>
          <a:xfrm>
            <a:off x="748146" y="3150905"/>
            <a:ext cx="71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该方法在保持分类性能的同时显著减少了模型的大小和计算需求，这对于资源受限的环境和应用场景非常有价值。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90FFE-B013-0F7D-4223-C7E6A4A644A3}"/>
              </a:ext>
            </a:extLst>
          </p:cNvPr>
          <p:cNvSpPr txBox="1"/>
          <p:nvPr/>
        </p:nvSpPr>
        <p:spPr>
          <a:xfrm>
            <a:off x="434332" y="4329739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Factorized Bilinear Models for Image Recognition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95B215-01F7-3654-845B-7DA6B754037E}"/>
              </a:ext>
            </a:extLst>
          </p:cNvPr>
          <p:cNvSpPr txBox="1"/>
          <p:nvPr/>
        </p:nvSpPr>
        <p:spPr>
          <a:xfrm>
            <a:off x="8021782" y="5076352"/>
            <a:ext cx="392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Li, Y., Wang, N., Liu, J., Hou, X. (2017). Factorized Bilinear Models for Image Recognition. In Proceedings of the IEEE International Conference on Computer Vision (ICCV). https://doi.org/10.1007/978-3-030-01219-9_22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2DB7B8-FB6B-1699-0F2E-2E82ABA10A46}"/>
              </a:ext>
            </a:extLst>
          </p:cNvPr>
          <p:cNvSpPr txBox="1"/>
          <p:nvPr/>
        </p:nvSpPr>
        <p:spPr>
          <a:xfrm>
            <a:off x="801584" y="4769909"/>
            <a:ext cx="602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联系起来，提出了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推广到所有卷积层和全连接层，并约束所有二次矩阵的秩以减少参数数量和计算成本。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1B69F2B-A831-2986-D365-C614A2E0C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8745" r="46681" b="40779"/>
          <a:stretch/>
        </p:blipFill>
        <p:spPr>
          <a:xfrm>
            <a:off x="896588" y="5738118"/>
            <a:ext cx="3621974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5B48E7E-B225-C4F6-40DA-E2FC222899D2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1.CNN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85C7D605-3E6D-E588-1B11-5E0B8A9CF8EB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921716-0BB7-CA3C-592E-A97D3DB603D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0CA50D-A7FA-112B-1F77-DDDE41361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t="9127" r="42166" b="8904"/>
          <a:stretch/>
        </p:blipFill>
        <p:spPr>
          <a:xfrm>
            <a:off x="4651781" y="316282"/>
            <a:ext cx="6112364" cy="60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61DD-EEB9-B546-DE6B-03CE125D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B1CC1A3-4C4A-A632-6CC6-570EA4C6EC05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2.AlexNet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D397A4F9-4EB1-BDA2-EB27-F36997C32517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CD4A24-7F5B-5BFE-4D5D-8D3EAC5FB24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8E4DC-C43E-31DA-DC8B-B0620361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10926" r="32401" b="28232"/>
          <a:stretch/>
        </p:blipFill>
        <p:spPr>
          <a:xfrm>
            <a:off x="2469024" y="1086872"/>
            <a:ext cx="7697032" cy="47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736</Words>
  <Application>Microsoft Office PowerPoint</Application>
  <PresentationFormat>宽屏</PresentationFormat>
  <Paragraphs>137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Geometria</vt:lpstr>
      <vt:lpstr>LXGW WenKai</vt:lpstr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10211510485 Watney</dc:creator>
  <cp:lastModifiedBy>10211510485 Watney</cp:lastModifiedBy>
  <cp:revision>4</cp:revision>
  <dcterms:created xsi:type="dcterms:W3CDTF">2024-12-15T10:16:23Z</dcterms:created>
  <dcterms:modified xsi:type="dcterms:W3CDTF">2024-12-17T05:24:01Z</dcterms:modified>
</cp:coreProperties>
</file>